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DA392E2-166D-49FD-839E-1E57E6CCBEC9}">
  <a:tblStyle styleId="{9DA392E2-166D-49FD-839E-1E57E6CCBEC9}" styleName="Table_0"/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jpg>
</file>

<file path=ppt/media/image01.jp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0.jpg>
</file>

<file path=ppt/media/image31.png>
</file>

<file path=ppt/media/image32.png>
</file>

<file path=ppt/media/image33.png>
</file>

<file path=ppt/media/image34.jpg>
</file>

<file path=ppt/media/image35.jpg>
</file>

<file path=ppt/media/image36.jpg>
</file>

<file path=ppt/media/image37.png>
</file>

<file path=ppt/media/image38.png>
</file>

<file path=ppt/media/image3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Shape 8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Shape 17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Shape 18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Shape 19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Shape 20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Shape 21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Shape 8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Shape 22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Shape 22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Shape 23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Shape 24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Shape 24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Shape 25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Shape 26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" name="Shape 28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Shape 9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Shape 10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Shape 11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 rot="5400000">
            <a:off x="3920330" y="-1256504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 rot="5400000">
            <a:off x="7133430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 rot="5400000">
            <a:off x="1799430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3" type="body"/>
          </p:nvPr>
        </p:nvSpPr>
        <p:spPr>
          <a:xfrm>
            <a:off x="6172200" y="1681163"/>
            <a:ext cx="5183186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4" type="body"/>
          </p:nvPr>
        </p:nvSpPr>
        <p:spPr>
          <a:xfrm>
            <a:off x="6172200" y="2505075"/>
            <a:ext cx="5183186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77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1270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762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254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254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254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254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254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254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63" name="Shape 63"/>
          <p:cNvSpPr/>
          <p:nvPr>
            <p:ph idx="2" type="pic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jpg"/><Relationship Id="rId4" Type="http://schemas.openxmlformats.org/officeDocument/2006/relationships/image" Target="../media/image3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Relationship Id="rId4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7.png"/><Relationship Id="rId4" Type="http://schemas.openxmlformats.org/officeDocument/2006/relationships/image" Target="../media/image3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jpg"/><Relationship Id="rId4" Type="http://schemas.openxmlformats.org/officeDocument/2006/relationships/image" Target="../media/image01.jpg"/><Relationship Id="rId5" Type="http://schemas.openxmlformats.org/officeDocument/2006/relationships/image" Target="../media/image06.png"/><Relationship Id="rId6" Type="http://schemas.openxmlformats.org/officeDocument/2006/relationships/image" Target="../media/image0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9.png"/><Relationship Id="rId4" Type="http://schemas.openxmlformats.org/officeDocument/2006/relationships/image" Target="../media/image0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5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ECE411 Practicum Project Presentation</a:t>
            </a:r>
            <a:br>
              <a:rPr b="0" i="0" lang="en-US" sz="5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5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Team#14</a:t>
            </a:r>
            <a:br>
              <a:rPr b="0" i="0" lang="en-US" sz="5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</a:p>
        </p:txBody>
      </p:sp>
      <p:sp>
        <p:nvSpPr>
          <p:cNvPr id="85" name="Shape 85"/>
          <p:cNvSpPr txBox="1"/>
          <p:nvPr>
            <p:ph idx="1" type="subTitle"/>
          </p:nvPr>
        </p:nvSpPr>
        <p:spPr>
          <a:xfrm>
            <a:off x="1524000" y="3602037"/>
            <a:ext cx="9144000" cy="24454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24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Kam Robertson</a:t>
            </a:r>
          </a:p>
          <a:p>
            <a:pPr lvl="0" rtl="0">
              <a:lnSpc>
                <a:spcPct val="7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/>
              <a:t>Kyle Johnson</a:t>
            </a:r>
          </a:p>
          <a:p>
            <a:pPr indent="0" lvl="0" marL="0" marR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24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Saly Hakkoum</a:t>
            </a:r>
          </a:p>
          <a:p>
            <a:pPr indent="0" lvl="0" marL="0" marR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24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Brian Dunn</a:t>
            </a:r>
          </a:p>
          <a:p>
            <a:pPr indent="0" lvl="0" marL="0" marR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24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December 7, 2016</a:t>
            </a:r>
          </a:p>
          <a:p>
            <a:pPr indent="0" lvl="0" marL="0" marR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24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Revision 2.0</a:t>
            </a:r>
          </a:p>
          <a:p>
            <a:pPr indent="0" lvl="0" marL="0" marR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67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Approach (system audio)</a:t>
            </a:r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past experience shows that audio output from integrated circuits can be weak and and some specific amplification iis necessary for strong audio.</a:t>
            </a:r>
          </a:p>
          <a:p>
            <a:pPr indent="-635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/>
              <a:t>choose audio generator</a:t>
            </a:r>
          </a:p>
          <a:p>
            <a: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800"/>
              <a:t>Piezo buzzer is inexpensive, commonly available</a:t>
            </a:r>
          </a:p>
          <a:p>
            <a:pPr indent="-635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/>
              <a:t>choose opamp to drive the audio generator</a:t>
            </a:r>
          </a:p>
          <a:p>
            <a: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800"/>
              <a:t>LM386 is inexpensive, commonly, and task specif</a:t>
            </a:r>
            <a:r>
              <a:rPr lang="en-US" sz="1800"/>
              <a:t>ic</a:t>
            </a:r>
          </a:p>
          <a:p>
            <a:pPr indent="165100"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/>
              <a:t>choose the pin on the microcontroller</a:t>
            </a:r>
          </a:p>
          <a:p>
            <a: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800"/>
              <a:t>PWM is available.  Let’s use it.</a:t>
            </a:r>
          </a:p>
          <a:p>
            <a:pPr indent="165100"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/>
              <a:t>breadboard it, test, change as necessary, prototype, add to pcb schematic and board</a:t>
            </a:r>
          </a:p>
          <a:p>
            <a:pPr indent="165100"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/>
              <a:t>Find out at the end that chip capacitors are just not the same</a:t>
            </a:r>
          </a:p>
          <a:p>
            <a: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800"/>
              <a:t> a piezo counts as the dc blocking cap.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8873" y="141773"/>
            <a:ext cx="1846974" cy="184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Approach (system visual)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Modern leds are very efficient </a:t>
            </a:r>
          </a:p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led resistor values figuring the led to be a 5 mW device</a:t>
            </a:r>
          </a:p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		5v	1kohm	works well (bright)</a:t>
            </a:r>
          </a:p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indicator led’s may be considered to be 0.5mW devices</a:t>
            </a:r>
          </a:p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		5v	10kohm	works for most… (bright enough)</a:t>
            </a:r>
          </a:p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1007" y="225257"/>
            <a:ext cx="1786449" cy="178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838200" y="365125"/>
            <a:ext cx="10515599" cy="8577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progress:  Ltspice Schematic</a:t>
            </a:r>
          </a:p>
        </p:txBody>
      </p:sp>
      <p:pic>
        <p:nvPicPr>
          <p:cNvPr id="166" name="Shape 1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199" y="1436820"/>
            <a:ext cx="10515599" cy="526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93074" y="122751"/>
            <a:ext cx="1634174" cy="170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838200" y="110367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PROTOTYPE</a:t>
            </a:r>
          </a:p>
        </p:txBody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838200" y="27149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39725"/>
            <a:ext cx="6059151" cy="4544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2849" y="2939725"/>
            <a:ext cx="6059151" cy="4544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(schematic)</a:t>
            </a:r>
          </a:p>
        </p:txBody>
      </p:sp>
      <p:pic>
        <p:nvPicPr>
          <p:cNvPr id="181" name="Shape 18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0475" y="1454920"/>
            <a:ext cx="9111047" cy="491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Shape 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51521" y="228146"/>
            <a:ext cx="1328850" cy="187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(BOM)</a:t>
            </a:r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838200" y="1825625"/>
            <a:ext cx="5235900" cy="43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19687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 METROKNOME  ECE411,  TOTAL COST &amp; BOM SHEET, KAM ROBERTSON,  Nov-16						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AMOUNT	DESCRIPTION		SOURCE	 UNITCOST 	 TOTAL </a:t>
            </a:r>
          </a:p>
          <a:p>
            <a:pPr indent="0" lvl="0" marL="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extruded aluminum enclosure	custom	 $6.93 	 $6.93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fab shop v2 board shop	oshpark	 $13.20 	 $3.30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PIC16f648a ssop 20pin	mouser	 $2.60 	 $2.60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0.5k 1206 resistor	mouser	 $0.10 	 $0.10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3.00	10k 1206 resistor	mouser	 $0.10 	 $0.30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7.00	1k 1206 resistor		mouser	 $0.10 	 $0.70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100nF 1206 capacitor	mouser	 $0.10 	 $0.10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2.00	10pf 1206 capacitor	mouser	 $0.10 	 $0.20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4.00	10uf 1206 capacitor	mouser	 $0.10 	 $0.40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2.00	1uf 1206 capacitor	mouser	 $0.10 	 $0.20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3.00	10nf capacitor		mouser	 $0.10 	 $0.30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lm386 soic		mouser	 $0.85 	 $0.85 </a:t>
            </a:r>
          </a:p>
          <a:p>
            <a:pPr indent="-2196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78l05 sot89		mouser	 $0.41 	 $0.41 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5250" y="365125"/>
            <a:ext cx="1557900" cy="155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 txBox="1"/>
          <p:nvPr/>
        </p:nvSpPr>
        <p:spPr>
          <a:xfrm>
            <a:off x="6074100" y="1690675"/>
            <a:ext cx="5718000" cy="51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19687" lvl="0" marL="228600" rtl="0">
              <a:lnSpc>
                <a:spcPct val="70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AMOUNT	DESCRIPTION			SOURCE	 UNITCOST 	 TOTAL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6 pin header			mouser	 $2.29 	 $0.57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9 volt battery			mouser	 $2.37 	 $2.37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9 volt battery clip		mouser	 $0.36 	 $0.36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2.00	5mm thru hole led		mouser	 $0.17 	 $0.34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piezo buzzer no int. osc.		mouser	 $0.84 	 $0.84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1206 led			mouser	 $0.17 	 $0.17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pec-11 w/switch and 24detent		mouser	 $1.68 	 $1.68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on/off toggle switch		mouser	 $2.25 	 $2.25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5.00	stranded teflon wire		mouser	 $0.53 	 $2.65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mc-306 32.768 tuning fork xtal		mouser	 $0.51 	 $0.51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pnp transistor sot89		mouser	 $0.39 	 $0.39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npn transistor sot23		mouser	 $0.10 	 $0.10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T14 PROTO DEV. BOARD		custom	 $76.97 	 $19.24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fab shop v1 pcb			oshpark	 $13.25 	 $3.31 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parts for v1 pcb			mouser	 $16.32 	 $4.08 	</a:t>
            </a:r>
          </a:p>
          <a:p>
            <a:pPr indent="-219687"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COST PER PERSON			 $55.26 </a:t>
            </a:r>
          </a:p>
          <a:p>
            <a:pPr lvl="0" marL="22860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/>
              <a:t>PCB</a:t>
            </a:r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296" y="4749896"/>
            <a:ext cx="1342899" cy="189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400" y="3662734"/>
            <a:ext cx="8281326" cy="3195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2400" y="258300"/>
            <a:ext cx="8281326" cy="3175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Version1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9400" y="204625"/>
            <a:ext cx="9144001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(program flow chart)</a:t>
            </a:r>
          </a:p>
        </p:txBody>
      </p:sp>
      <p:pic>
        <p:nvPicPr>
          <p:cNvPr id="211" name="Shape 2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3391" y="1581665"/>
            <a:ext cx="9102436" cy="5130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Shape 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827" y="365136"/>
            <a:ext cx="1631372" cy="1993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IP and prior work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Obtained literature on PIC assembly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a PIC microcontroller to blink a led and interrupt it with a button.</a:t>
            </a:r>
          </a:p>
        </p:txBody>
      </p:sp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5175" y="175400"/>
            <a:ext cx="2686050" cy="17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or Need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pace setting device to standardize timing (typically musicians) that provides visual and auditory feedback.</a:t>
            </a:r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0512" y="2806007"/>
            <a:ext cx="3370974" cy="337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Testing</a:t>
            </a:r>
          </a:p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838200" y="2788422"/>
            <a:ext cx="10515600" cy="3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test plan is focused on actuators to verify mechanicals: toggle switch functionality and toggle button functionality.  </a:t>
            </a:r>
          </a:p>
        </p:txBody>
      </p:sp>
      <p:pic>
        <p:nvPicPr>
          <p:cNvPr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0225" y="365125"/>
            <a:ext cx="249555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Case 01</a:t>
            </a:r>
          </a:p>
        </p:txBody>
      </p:sp>
      <p:graphicFrame>
        <p:nvGraphicFramePr>
          <p:cNvPr id="232" name="Shape 232"/>
          <p:cNvGraphicFramePr/>
          <p:nvPr/>
        </p:nvGraphicFramePr>
        <p:xfrm>
          <a:off x="838200" y="134042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{9DA392E2-166D-49FD-839E-1E57E6CCBEC9}</a:tableStyleId>
              </a:tblPr>
              <a:tblGrid>
                <a:gridCol w="876300"/>
                <a:gridCol w="2081200"/>
                <a:gridCol w="3559975"/>
                <a:gridCol w="1022350"/>
                <a:gridCol w="1095375"/>
                <a:gridCol w="876300"/>
                <a:gridCol w="1004100"/>
              </a:tblGrid>
              <a:tr h="189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567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Writer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Team#14 (Kyle Johnson, Kam Robertson, Saly Hakkoum, Brian Dunn)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89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name: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01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89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on/off (toggle) switch work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89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Type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Black Box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89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89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Tester Information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89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Name of tester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89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Hardware Version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Version 2.0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5681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Setup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 Ohm board to verify as built assembly meets requirements for system testing.</a:t>
                      </a:r>
                      <a:b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 Ensure board has 9V battery installed.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89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8275" marL="582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89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Step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Action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Expected Results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Pass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Fail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Comment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788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Position metronome on flat surface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Device ready for visual observation.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788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at initial state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 initial state, OFF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788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Toggle power switch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device changes state, visual indications such as lights turn on. 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788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in on state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turn on. 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788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Toggle power switch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device changes state, visual indications such as lights turn off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788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in off state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are off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58275" marL="582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pic>
        <p:nvPicPr>
          <p:cNvPr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9596075" y="698500"/>
            <a:ext cx="249555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Case 02</a:t>
            </a:r>
          </a:p>
        </p:txBody>
      </p:sp>
      <p:graphicFrame>
        <p:nvGraphicFramePr>
          <p:cNvPr id="239" name="Shape 239"/>
          <p:cNvGraphicFramePr/>
          <p:nvPr/>
        </p:nvGraphicFramePr>
        <p:xfrm>
          <a:off x="838200" y="14443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{9DA392E2-166D-49FD-839E-1E57E6CCBEC9}</a:tableStyleId>
              </a:tblPr>
              <a:tblGrid>
                <a:gridCol w="876300"/>
                <a:gridCol w="2081225"/>
                <a:gridCol w="3559975"/>
                <a:gridCol w="1022350"/>
                <a:gridCol w="1095375"/>
                <a:gridCol w="876300"/>
                <a:gridCol w="1004100"/>
              </a:tblGrid>
              <a:tr h="4031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Writer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Team#14 (Kyle Johnson, Kam Robertson, Saly Hakkoum, Brian Dunn)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01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name: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02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01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button changes function of device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01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Type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Black Box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01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01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Tester Information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01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Name of tester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01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Hardware Version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Version 2.0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604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Setup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 Ohm board to verify as built assembly meets requirements for system testing.</a:t>
                      </a:r>
                      <a:b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 Ensure board has 9V battery installed.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01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650" marL="626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01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Step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Action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Expected Results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Pass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Fail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Comment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031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Position metronome on flat surface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Device ready for visual observation.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031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at initial state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 initial state, OFF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031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Press power button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device changes state, visual indications such as lights turn on. 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031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in on state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turn on. 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01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Press function button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flash when button pressed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031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 change in function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function changes when button pressed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T="0" marB="0" marR="62650" marL="62650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9309700" y="365125"/>
            <a:ext cx="249555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</a:p>
        </p:txBody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9600"/>
              <a:t>GOOD TO GO!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Contributions</a:t>
            </a:r>
          </a:p>
        </p:txBody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Kam Robertson:  Project Desig</a:t>
            </a:r>
            <a:r>
              <a:rPr lang="en-US"/>
              <a:t>n, Prototyping, Hardware, Software and Documentation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/>
              <a:t>Kyle Johnson: Project Lead/Hybrid, focus on managing:  meeting times/locations for collaboration and design review, communication, homework assignments, deadlines, presentation, project schedule, documentation (GITHUB), review hardware designs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Saly Hakkoum: Software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Brian Dunn: Software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5956" y="256649"/>
            <a:ext cx="1626243" cy="13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Lessons Learned</a:t>
            </a:r>
          </a:p>
        </p:txBody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Kam:</a:t>
            </a:r>
            <a:r>
              <a:rPr lang="en-US"/>
              <a:t>  EagleCAD, PCB fab shop process, Github, MPLAB_X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/>
              <a:t>I gained a greater understanding of the behavior of smd components as compared to larger thru-hole devices.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Kyle: Eagle Cad, Microsoft Project, Gannt Project, Github (including command line, only method to move/rename images). Communication was difficult in the beginning (email and team collaboration).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Saly: Mainly I learned how team project works since it was my first real group project, Github, PIC microcontrollers and their assembly language, and some new experience with Eagle Cad.</a:t>
            </a:r>
          </a:p>
        </p:txBody>
      </p:sp>
      <p:pic>
        <p:nvPicPr>
          <p:cNvPr id="260" name="Shape 2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9175" y="209975"/>
            <a:ext cx="1719225" cy="189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we would have done differently</a:t>
            </a:r>
          </a:p>
        </p:txBody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 a test plan for rotary encoder functionality.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Incorporate digital display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Look for ways to utilize concurrent engineering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7" name="Shape 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1300" y="221050"/>
            <a:ext cx="188595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PCB V2 </a:t>
            </a:r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8887" y="3816224"/>
            <a:ext cx="8416474" cy="319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Shape 2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8900" y="365125"/>
            <a:ext cx="8416450" cy="319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/>
          <p:nvPr>
            <p:ph type="title"/>
          </p:nvPr>
        </p:nvSpPr>
        <p:spPr>
          <a:xfrm>
            <a:off x="838200" y="256225"/>
            <a:ext cx="10515600" cy="907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FINISHED PRODUCT</a:t>
            </a:r>
          </a:p>
        </p:txBody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82" name="Shape 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7099" y="1354701"/>
            <a:ext cx="6195402" cy="464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Shape 2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5500" y="1253400"/>
            <a:ext cx="6330449" cy="474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Questions and Answers</a:t>
            </a:r>
          </a:p>
        </p:txBody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 </a:t>
            </a:r>
          </a:p>
        </p:txBody>
      </p:sp>
      <p:pic>
        <p:nvPicPr>
          <p:cNvPr id="290" name="Shape 2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7537" y="2080827"/>
            <a:ext cx="4276925" cy="384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Motivation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838200" y="2197624"/>
            <a:ext cx="10515600" cy="45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Kam: My motivation in this project is to use it as a skill building exercise in the functional construction of subsystems and the effective interaction of those subsystems inside a microcontroller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Kyle:  Build something useful while meeting the requirements defined by management (Mark/Andrew).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Saly: My motivation is to get more involved in hardware design and the steps involved in the process of producing a system controlled by a microcontroller. Also taking a part in a real practicum group project.</a:t>
            </a:r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9674675" y="168787"/>
            <a:ext cx="2247900" cy="202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Objective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838200" y="2552974"/>
            <a:ext cx="10515600" cy="3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Inexpensive solution to provide a pace setting device for a multitude of uses that incorporates an input mechanism to set the desired pace along with an output mechanism to confirm the desired pace.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Minimal instructions necessary beyond product description, easy to use such that a 5 year old human child can operate within 1 minute.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3812" y="248962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Alternatives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many alternatives available in the market today: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Examples from google “metronome” search:  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Analog ($57),  digital ($15).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Shape 1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10200" y="3465225"/>
            <a:ext cx="2571600" cy="25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7303" y="3605373"/>
            <a:ext cx="2571600" cy="25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92801" y="3304487"/>
            <a:ext cx="1918225" cy="289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Shape 1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979849" y="195949"/>
            <a:ext cx="1918225" cy="191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838200" y="365125"/>
            <a:ext cx="105156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Requirements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838200" y="1070150"/>
            <a:ext cx="10515600" cy="54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b="0" i="0" lang="en-US" sz="25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practicum requirements include: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b="0" i="0" lang="en-US" sz="25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least 1 sensor {3 (rotary encoder/toggle button, toggle switch)}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b="0" i="0" lang="en-US" sz="25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least 1 actuator {3 (2x LED, 1x piezo)} 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b="0" i="0" lang="en-US" sz="25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least 1 digital or analog processor {1x PIC16F648A}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b="0" i="0" lang="en-US" sz="25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 to be safe.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b="0" i="0" lang="en-US" sz="25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Schematic (EagleCAD)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b="0" i="0" lang="en-US" sz="25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PCB with at least 2 layers.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b="0" i="0" lang="en-US" sz="25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Components: at least 25% surface mount {33x smd (89%), 4x thd (11%)}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b="0" i="0" lang="en-US" sz="25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Assembled by hand, be tested, works.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b="0" i="0" lang="en-US" sz="25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Documentation (live, revision controlled, collaborative documentation tools)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259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2848" y="217148"/>
            <a:ext cx="1923175" cy="192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(initial concept)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488723" y="1825625"/>
            <a:ext cx="486507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Initial design review:  Meets practicum specifications</a:t>
            </a:r>
          </a:p>
        </p:txBody>
      </p:sp>
      <p:pic>
        <p:nvPicPr>
          <p:cNvPr id="130" name="Shape 130"/>
          <p:cNvPicPr preferRelativeResize="0"/>
          <p:nvPr/>
        </p:nvPicPr>
        <p:blipFill rotWithShape="1">
          <a:blip r:embed="rId3">
            <a:alphaModFix amt="94000"/>
          </a:blip>
          <a:srcRect b="0" l="0" r="0" t="0"/>
          <a:stretch/>
        </p:blipFill>
        <p:spPr>
          <a:xfrm rot="5400000">
            <a:off x="1032750" y="1312397"/>
            <a:ext cx="5190022" cy="5206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73950" y="149116"/>
            <a:ext cx="1934524" cy="145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SCRAMBLE FOR A PCB TEST PROJECT</a:t>
            </a:r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3225"/>
            <a:ext cx="6224949" cy="466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4216" y="2083225"/>
            <a:ext cx="6157786" cy="46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Approach (system clock)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838200" y="1481174"/>
            <a:ext cx="10515599" cy="49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90252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/>
              <a:t>A REAL TIME CLOCK MAKES SENSE FOR A METRONOME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2657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0253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/>
              <a:t>Let’s build one…. nope.</a:t>
            </a:r>
          </a:p>
          <a:p>
            <a:pPr indent="-290253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/>
              <a:t>Let’s use a 32.768 kHz xtal and the low power selection on the microcontroller</a:t>
            </a:r>
          </a:p>
          <a:p>
            <a:pPr indent="-290252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/>
              <a:t>Let’s use a rotary encoder to control the beats per minute.</a:t>
            </a:r>
          </a:p>
          <a:p>
            <a:pPr indent="-290252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interrupt driven button to control/change a mode/state, interrupt driven rotary encoder with microcontroller, effective dc power regulation and distribution</a:t>
            </a:r>
          </a:p>
          <a:p>
            <a:pPr indent="-290252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PCB design and build:  EagleCAD has a  long and steep learning curve.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9345" y="152400"/>
            <a:ext cx="1350254" cy="153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